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2" r:id="rId2"/>
  </p:sldMasterIdLst>
  <p:notesMasterIdLst>
    <p:notesMasterId r:id="rId20"/>
  </p:notesMasterIdLst>
  <p:sldIdLst>
    <p:sldId id="256" r:id="rId3"/>
    <p:sldId id="274" r:id="rId4"/>
    <p:sldId id="257" r:id="rId5"/>
    <p:sldId id="258" r:id="rId6"/>
    <p:sldId id="281" r:id="rId7"/>
    <p:sldId id="282" r:id="rId8"/>
    <p:sldId id="283" r:id="rId9"/>
    <p:sldId id="284" r:id="rId10"/>
    <p:sldId id="285" r:id="rId11"/>
    <p:sldId id="287" r:id="rId12"/>
    <p:sldId id="266" r:id="rId13"/>
    <p:sldId id="270" r:id="rId14"/>
    <p:sldId id="269" r:id="rId15"/>
    <p:sldId id="267" r:id="rId16"/>
    <p:sldId id="268" r:id="rId17"/>
    <p:sldId id="272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5534" autoAdjust="0"/>
  </p:normalViewPr>
  <p:slideViewPr>
    <p:cSldViewPr snapToGrid="0">
      <p:cViewPr varScale="1">
        <p:scale>
          <a:sx n="74" d="100"/>
          <a:sy n="74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EA8D9-DF8C-4E5E-B926-9D331AAE8B5F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317F8-A42E-4954-90FD-61A6E40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age.net/source-png-8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- </a:t>
            </a:r>
            <a:r>
              <a:rPr lang="en-US" dirty="0">
                <a:hlinkClick r:id="rId3"/>
              </a:rPr>
              <a:t>https://pngimage.net/source-png-8/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Read in monthly bike data from our resources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cleaned and standardized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1. -dropped and renamed columns and converted to date time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2. created aggregates to apply functions to columns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merged months for both cities then exported to resources file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read in weather data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portland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resources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1. -converted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fahrenheit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2. -dropped duplicates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3. -created aggregates to apply functions to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Created two weather datasets for both cities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1. Hour and daily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exported all hourly and daily weather data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6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read in merged bike files and hourly weather files from resources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Merged bike data files for both cities with hourly weather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from weather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 grouped by month, day, and hour for each merged file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Then exported all six files to resources (had Hourly daily and monthly for each city: totaling 6 files)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called for files from resources and exported to output _images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Portland,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Launched July 2016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 stations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 bikes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Boston, 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Launched in 2011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260+ stations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2,500+ bikes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Even though ride count in Portland increased as temperature increased it was not as big of a change as Boston’s.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could be due to several factors such as: population(about a 40k difference), personal bike ownership, access to bike sharing.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317F8-A42E-4954-90FD-61A6E40D42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6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3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48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570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8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84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2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8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6F38-8F31-4F14-B39F-9C2997ED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1D09-EAAC-43D2-839F-E10483AC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DB23-8E46-4218-B7EA-B925C2CE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B645B-E3C6-45E5-99EE-F8656D49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D6B10-5A5C-493F-B5CE-33AEB696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9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38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CEB-0C22-408D-9201-3AE12C6E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1CF3-AD75-4B4E-9C38-4D9B22648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BED12-F9CB-4377-8BBD-40FBD2F7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CAC5E-349C-4A1B-B2AC-CBB62D66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95A49-AEC6-4C26-AB37-1E4F9430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90E59-C10F-445B-A7BE-E4ADA4DF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1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5CB8-D82A-485F-B7AD-9E503F35E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19EBC-8BAB-42E3-9D08-C7961D9FD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1255-BABE-4DC9-AE54-F2397AC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B524E-3B4B-4C2B-8B72-A0B53919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ED27D-23C0-4413-B2E2-8403F132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6F38-8F31-4F14-B39F-9C2997ED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1D09-EAAC-43D2-839F-E10483AC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DB23-8E46-4218-B7EA-B925C2CE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B645B-E3C6-45E5-99EE-F8656D49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D6B10-5A5C-493F-B5CE-33AEB696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5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EBE5-AEF4-410A-9660-A26ABA4A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A75AC-3E63-47A8-BCBA-B8799C9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0847-7D42-474B-BB74-BF98F19C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9AF3-70BC-4503-8D72-97B39035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6FF3C-A730-4B96-A685-E329F7B1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38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CEB-0C22-408D-9201-3AE12C6E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1CF3-AD75-4B4E-9C38-4D9B22648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BED12-F9CB-4377-8BBD-40FBD2F7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CAC5E-349C-4A1B-B2AC-CBB62D66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95A49-AEC6-4C26-AB37-1E4F9430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90E59-C10F-445B-A7BE-E4ADA4DF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60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AADC-38C7-41CF-89D9-8518B61E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B559-5F8C-4530-AE95-E1F155AF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8B1EE-6D2B-41C4-9092-BCB3F375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00F0D-F03E-4B6E-93AC-CF4930E00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3E6E4-2CF6-4D41-B5E3-EFF508789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FB7C8-78CE-4373-A6B7-CCC5043B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7ADDC-CA65-4FA0-BF5E-88FD3C90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50F8-BCB1-4A53-9B13-F12D9AC5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39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174D-2D06-42A9-944A-6C1B7F18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2F07-678A-4321-9581-89F38F7F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B742C-63B5-4284-878B-0ACB4AF1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59AC9-9930-4D44-8515-9CF8783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10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8996E-3704-4525-B770-DF38C825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9BEDF-78F2-4B9E-BBE7-369D3DD9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7E785-69E1-4A04-8313-DF84A7F5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8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130C-6C54-4601-808E-349749CE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B8CD-8292-4CD5-A655-13D0AC551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FA6B5-86D5-49BF-9EF1-19D33EDEC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98008-B390-462C-A313-F7DEE1DF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86051-5AAB-4AB2-9E03-486055A5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58053-F2D6-470D-B579-33DF3965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87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24DF-9B94-454B-A266-BBA2FAF3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411AF-24A9-4A59-A33A-94250BD17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4F24D-FB4C-4696-868E-0BD161EE2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3604F-F877-42B3-929F-CA72A2C6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5DFD4-7E7A-435E-8CF7-2C5CD3EF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8812-4CF3-408A-A66C-3E34DC95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4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20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B25F-17B7-482C-B752-F390AC47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AB5F0-E306-439F-9E89-39A3C3E62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CE1F-60E7-4D7E-BFE6-30D32341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6BC4E-CE45-4D14-8E5B-28FA4298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70A7C-52DF-408E-AF36-C5179A69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59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06FEC1-4CAA-4EB6-9185-9F5FCF904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DB1CD-2F18-4EAC-BC1E-0493C3454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DEC24-4586-4365-A779-8999527C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E3B64-95D2-4550-A410-44AD7A84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BA6E-E22E-4C88-8A9A-A22CF4B8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04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6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5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4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6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4FE0C-4E15-462C-A57C-D2C85D56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3CFD4-0670-4474-954C-B51112B6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05FB-6AE0-4C64-A198-2197EEE52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696B3-D7E1-48E6-B2BA-CDD3DDE552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75F11-F310-465A-B3C3-33556C262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3187-9FF7-429A-B2A1-488CEECBD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6B78-6580-4713-B299-905283156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100-14AD-40A9-B26A-5504D85A5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163" y="1300785"/>
            <a:ext cx="9814070" cy="2509213"/>
          </a:xfrm>
        </p:spPr>
        <p:txBody>
          <a:bodyPr/>
          <a:lstStyle/>
          <a:p>
            <a:r>
              <a:rPr lang="en-US" dirty="0"/>
              <a:t>Influence of weather on participation in bike-share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19C13-326A-47FA-B41F-760F70A92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658"/>
            <a:ext cx="9144000" cy="1655762"/>
          </a:xfrm>
        </p:spPr>
        <p:txBody>
          <a:bodyPr/>
          <a:lstStyle/>
          <a:p>
            <a:r>
              <a:rPr lang="en-US" dirty="0"/>
              <a:t>UNC Data Science Boot Camp</a:t>
            </a:r>
          </a:p>
          <a:p>
            <a:r>
              <a:rPr lang="en-US" dirty="0"/>
              <a:t>Project #1</a:t>
            </a:r>
          </a:p>
          <a:p>
            <a:r>
              <a:rPr lang="en-US" dirty="0"/>
              <a:t>07/13/2019</a:t>
            </a:r>
          </a:p>
        </p:txBody>
      </p:sp>
    </p:spTree>
    <p:extLst>
      <p:ext uri="{BB962C8B-B14F-4D97-AF65-F5344CB8AC3E}">
        <p14:creationId xmlns:p14="http://schemas.microsoft.com/office/powerpoint/2010/main" val="92403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1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Picture 2" descr="Image result for analysis image">
            <a:extLst>
              <a:ext uri="{FF2B5EF4-FFF2-40B4-BE49-F238E27FC236}">
                <a16:creationId xmlns:a16="http://schemas.microsoft.com/office/drawing/2014/main" id="{3E24A3E6-A93E-4557-B0F2-FEC07AA190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8513" y="1176793"/>
            <a:ext cx="5197881" cy="45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17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E688-DC90-4982-8AA1-256A5DC8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Month: </a:t>
            </a:r>
            <a:r>
              <a:rPr lang="en-US" dirty="0"/>
              <a:t>Average Temp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D473F9-5F04-4EA8-A594-6D52B6A2A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805" y="1948509"/>
            <a:ext cx="5181600" cy="4351338"/>
          </a:xfrm>
        </p:spPr>
        <p:txBody>
          <a:bodyPr/>
          <a:lstStyle/>
          <a:p>
            <a:r>
              <a:rPr lang="en-US" dirty="0"/>
              <a:t>Boston and Portland Data look similar</a:t>
            </a:r>
          </a:p>
          <a:p>
            <a:r>
              <a:rPr lang="en-US" dirty="0"/>
              <a:t>The curve of the bar graph chart are alike </a:t>
            </a:r>
          </a:p>
          <a:p>
            <a:r>
              <a:rPr lang="en-US" dirty="0"/>
              <a:t>Both cities have similar weather patterns throughout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F877-FC48-4858-9BCE-20B3BD1F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87814"/>
            <a:ext cx="5181600" cy="43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E688-DC90-4982-8AA1-256A5DC8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Month: </a:t>
            </a:r>
            <a:r>
              <a:rPr lang="en-US" dirty="0"/>
              <a:t>Average Trip Duration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4F07B-DFA2-4B30-9EA2-22C67454E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2267" y="1968774"/>
            <a:ext cx="5181600" cy="4351338"/>
          </a:xfrm>
        </p:spPr>
        <p:txBody>
          <a:bodyPr/>
          <a:lstStyle/>
          <a:p>
            <a:r>
              <a:rPr lang="en-US" dirty="0"/>
              <a:t>Boston has a higher Average Trip Duration per month overall </a:t>
            </a:r>
          </a:p>
          <a:p>
            <a:r>
              <a:rPr lang="en-US" dirty="0"/>
              <a:t>Portland has a significant rise during the month of November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6E4C7-9359-4CFB-B3CF-CE8798D4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743295"/>
            <a:ext cx="5181600" cy="43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4A748D-FDDE-4EBB-8902-497D57E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Month: </a:t>
            </a:r>
            <a:r>
              <a:rPr lang="en-US" dirty="0"/>
              <a:t>Count of Rides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06C9A-7D37-441F-8D15-3B524391B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908" y="2016985"/>
            <a:ext cx="5181600" cy="4351338"/>
          </a:xfrm>
        </p:spPr>
        <p:txBody>
          <a:bodyPr/>
          <a:lstStyle/>
          <a:p>
            <a:r>
              <a:rPr lang="en-US" dirty="0"/>
              <a:t>Boston has a greater count of rides per month than Portland</a:t>
            </a:r>
          </a:p>
          <a:p>
            <a:r>
              <a:rPr lang="en-US" dirty="0"/>
              <a:t>Similar Pattern of rides per month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10A6D-9D76-4DDA-8B95-BD1DCE2E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96" y="1802907"/>
            <a:ext cx="5257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D82F-5A0D-4B69-BBE8-36DD10F4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727"/>
            <a:ext cx="10515600" cy="1325563"/>
          </a:xfrm>
        </p:spPr>
        <p:txBody>
          <a:bodyPr/>
          <a:lstStyle/>
          <a:p>
            <a:r>
              <a:rPr lang="en-US" b="1" dirty="0"/>
              <a:t>Daily: </a:t>
            </a:r>
            <a:r>
              <a:rPr lang="en-US" dirty="0"/>
              <a:t>Impact of Temperature on Rides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90F15-C526-44DA-BD5F-383AF2EEA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5087" y="1662290"/>
            <a:ext cx="5181600" cy="4351338"/>
          </a:xfrm>
        </p:spPr>
        <p:txBody>
          <a:bodyPr/>
          <a:lstStyle/>
          <a:p>
            <a:r>
              <a:rPr lang="en-US" dirty="0"/>
              <a:t>Boston’s ride count increased exponentially as temperature increased.</a:t>
            </a:r>
          </a:p>
          <a:p>
            <a:r>
              <a:rPr lang="en-US" dirty="0"/>
              <a:t>Portland’s ride count increased as temperature increased but not much greater than in the colder temperatures.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D507-2169-43B8-BB6F-61CAC495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9" y="1796725"/>
            <a:ext cx="5332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8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8A0F-B198-4CD4-923B-92399484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Hour: </a:t>
            </a:r>
            <a:r>
              <a:rPr lang="en-US" dirty="0"/>
              <a:t>Ride Count by Weather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AFA2-69CD-4222-9D04-2D2FDE17D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5E77C-062B-44AC-92FB-FD29AC2B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825625"/>
            <a:ext cx="5191125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1E882-59F9-4E3E-AE2A-659D0B25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25625"/>
            <a:ext cx="5200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14EA-66BB-45B3-BF92-706ADA48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3226D-BE33-431E-A105-DAE58D608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1229" y="1825625"/>
            <a:ext cx="10232571" cy="4351338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  <a:p>
            <a:pPr lvl="1"/>
            <a:r>
              <a:rPr lang="en-US" dirty="0"/>
              <a:t>Areas within cities with high/low participation (i.e. hot spots)</a:t>
            </a:r>
          </a:p>
          <a:p>
            <a:pPr lvl="1"/>
            <a:r>
              <a:rPr lang="en-US" dirty="0"/>
              <a:t>what is around popular locations (i.e. restaurants, shopping, etc.)</a:t>
            </a:r>
          </a:p>
          <a:p>
            <a:pPr lvl="1"/>
            <a:r>
              <a:rPr lang="en-US" dirty="0"/>
              <a:t>Impact of weather changes on ride duration</a:t>
            </a:r>
          </a:p>
          <a:p>
            <a:pPr lvl="1"/>
            <a:r>
              <a:rPr lang="en-US" dirty="0"/>
              <a:t>Annual revenue of city bike program, by city</a:t>
            </a:r>
          </a:p>
          <a:p>
            <a:r>
              <a:rPr lang="en-US" dirty="0"/>
              <a:t>Development efforts</a:t>
            </a:r>
          </a:p>
          <a:p>
            <a:pPr lvl="1"/>
            <a:r>
              <a:rPr lang="en-US" dirty="0"/>
              <a:t>Coding standards </a:t>
            </a:r>
          </a:p>
          <a:p>
            <a:pPr lvl="2"/>
            <a:r>
              <a:rPr lang="en-US" dirty="0"/>
              <a:t>Naming conventions</a:t>
            </a:r>
          </a:p>
          <a:p>
            <a:pPr lvl="2"/>
            <a:r>
              <a:rPr lang="en-US" dirty="0"/>
              <a:t>Writing style </a:t>
            </a:r>
          </a:p>
          <a:p>
            <a:pPr lvl="2"/>
            <a:r>
              <a:rPr lang="en-US" dirty="0"/>
              <a:t>Commenting</a:t>
            </a:r>
          </a:p>
          <a:p>
            <a:pPr lvl="1"/>
            <a:r>
              <a:rPr lang="en-US" dirty="0"/>
              <a:t>Master branching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EFDC0-D93F-4F45-9F33-3595217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82" y="3411946"/>
            <a:ext cx="4056544" cy="23350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31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69B4F7AB-AC84-4CE2-95E0-3F1CB053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848519"/>
            <a:ext cx="7426492" cy="49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53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F0C9-4CE6-474A-969C-3A853F47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D51C-9B31-41DA-8429-1BFED1458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Data Cleansing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Additional thoughts</a:t>
            </a:r>
          </a:p>
        </p:txBody>
      </p:sp>
    </p:spTree>
    <p:extLst>
      <p:ext uri="{BB962C8B-B14F-4D97-AF65-F5344CB8AC3E}">
        <p14:creationId xmlns:p14="http://schemas.microsoft.com/office/powerpoint/2010/main" val="308018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504B3-A739-473E-BDC6-1D652AF7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6845EB4-406D-4A9D-8F28-305FEF56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47" y="2773073"/>
            <a:ext cx="2152776" cy="2456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250A-3CBA-4DA5-8BFF-E14D5799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36" y="2773073"/>
            <a:ext cx="2155433" cy="2456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F48CE-F8B9-4CAE-A5F7-54061E832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79" y="2773073"/>
            <a:ext cx="2165547" cy="2456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E34DE5-704C-4B4C-99DA-4B79DA5EF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15" y="2773073"/>
            <a:ext cx="2409411" cy="2415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7A6F0-195A-47C9-B7E8-EECFDB2C2B26}"/>
              </a:ext>
            </a:extLst>
          </p:cNvPr>
          <p:cNvSpPr/>
          <p:nvPr/>
        </p:nvSpPr>
        <p:spPr>
          <a:xfrm>
            <a:off x="6195547" y="5414211"/>
            <a:ext cx="2152776" cy="601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Josh #1</a:t>
            </a:r>
          </a:p>
          <a:p>
            <a:pPr algn="ctr"/>
            <a:r>
              <a:rPr lang="en-US" dirty="0"/>
              <a:t>(aka Josh </a:t>
            </a:r>
            <a:r>
              <a:rPr lang="en-US" dirty="0" err="1"/>
              <a:t>Bosse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AAF8F-A157-4026-89A7-2F852DC803D1}"/>
              </a:ext>
            </a:extLst>
          </p:cNvPr>
          <p:cNvSpPr/>
          <p:nvPr/>
        </p:nvSpPr>
        <p:spPr>
          <a:xfrm>
            <a:off x="3477400" y="5414211"/>
            <a:ext cx="2152776" cy="601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Vinnie Philip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622DA-C2B4-4294-9315-B2429F1445B2}"/>
              </a:ext>
            </a:extLst>
          </p:cNvPr>
          <p:cNvSpPr/>
          <p:nvPr/>
        </p:nvSpPr>
        <p:spPr>
          <a:xfrm>
            <a:off x="1090750" y="5418974"/>
            <a:ext cx="2152776" cy="601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Meg Sharma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D808D-A64E-46AC-9FC3-0B86B7A59518}"/>
              </a:ext>
            </a:extLst>
          </p:cNvPr>
          <p:cNvSpPr/>
          <p:nvPr/>
        </p:nvSpPr>
        <p:spPr>
          <a:xfrm>
            <a:off x="8838832" y="5414211"/>
            <a:ext cx="2152776" cy="601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Josh #2</a:t>
            </a:r>
          </a:p>
          <a:p>
            <a:pPr algn="ctr"/>
            <a:r>
              <a:rPr lang="en-US" dirty="0"/>
              <a:t>(aka Josh Seymour)</a:t>
            </a:r>
          </a:p>
        </p:txBody>
      </p:sp>
    </p:spTree>
    <p:extLst>
      <p:ext uri="{BB962C8B-B14F-4D97-AF65-F5344CB8AC3E}">
        <p14:creationId xmlns:p14="http://schemas.microsoft.com/office/powerpoint/2010/main" val="33106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DFCB-200D-493F-882C-896D7F1A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77074"/>
            <a:ext cx="10364451" cy="1596177"/>
          </a:xfrm>
        </p:spPr>
        <p:txBody>
          <a:bodyPr/>
          <a:lstStyle/>
          <a:p>
            <a:r>
              <a:rPr lang="en-US" dirty="0"/>
              <a:t>Things that make you go, hmmm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E3A19-280D-4F12-AC9D-3C8A6C55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76424"/>
            <a:ext cx="10364452" cy="3424107"/>
          </a:xfrm>
        </p:spPr>
        <p:txBody>
          <a:bodyPr/>
          <a:lstStyle/>
          <a:p>
            <a:r>
              <a:rPr lang="en-US" dirty="0"/>
              <a:t>Does weather affect participation in bike-share programs?  </a:t>
            </a:r>
          </a:p>
          <a:p>
            <a:r>
              <a:rPr lang="en-US" dirty="0"/>
              <a:t>What type of weather impacts use of bike-share programs?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33C20-986B-4E34-82AC-56B25343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01" y="3006417"/>
            <a:ext cx="5118762" cy="3254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08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ctr"/>
            <a:r>
              <a:rPr lang="en-US" sz="2800" b="1" dirty="0"/>
              <a:t>Data Sources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102445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Pedaling Down the Pipeline</a:t>
            </a:r>
          </a:p>
        </p:txBody>
      </p:sp>
      <p:pic>
        <p:nvPicPr>
          <p:cNvPr id="15" name="Picture 2" descr="Image result for blue bikes logo">
            <a:extLst>
              <a:ext uri="{FF2B5EF4-FFF2-40B4-BE49-F238E27FC236}">
                <a16:creationId xmlns:a16="http://schemas.microsoft.com/office/drawing/2014/main" id="{A7BFFB30-FA4B-465D-A6F6-13A3CD06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4" y="5699738"/>
            <a:ext cx="2006814" cy="13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9EB21D3B-D313-4DDB-AB79-C02BB45E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3" y="5943599"/>
            <a:ext cx="824659" cy="8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Content Placeholder 36">
            <a:extLst>
              <a:ext uri="{FF2B5EF4-FFF2-40B4-BE49-F238E27FC236}">
                <a16:creationId xmlns:a16="http://schemas.microsoft.com/office/drawing/2014/main" id="{11CAAB1D-1C3B-4049-BAC1-7B3482AF9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8" y="3329686"/>
            <a:ext cx="1078053" cy="113632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5F77BF-3B20-4944-95C8-54FE586588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0AABA03-8448-4F95-9122-5AF516DB3A3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11660BE-3095-44D1-B8CF-3E54AA2E3D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0B027A5-6622-4AED-9199-489D61D74E4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2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53469" y="1700966"/>
            <a:ext cx="3625676" cy="580806"/>
          </a:xfrm>
        </p:spPr>
        <p:txBody>
          <a:bodyPr/>
          <a:lstStyle/>
          <a:p>
            <a:pPr algn="ctr"/>
            <a:r>
              <a:rPr lang="en-US" sz="3200" b="1" dirty="0"/>
              <a:t>Bike Data</a:t>
            </a:r>
          </a:p>
        </p:txBody>
      </p:sp>
      <p:pic>
        <p:nvPicPr>
          <p:cNvPr id="29" name="Content Placeholder 36">
            <a:extLst>
              <a:ext uri="{FF2B5EF4-FFF2-40B4-BE49-F238E27FC236}">
                <a16:creationId xmlns:a16="http://schemas.microsoft.com/office/drawing/2014/main" id="{11CAAB1D-1C3B-4049-BAC1-7B3482A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8" y="3329686"/>
            <a:ext cx="1078053" cy="1136326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0108B7-EDB1-4F92-8C3A-1063F8898C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62" y="3322271"/>
            <a:ext cx="1078053" cy="107805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B4A38-9F2E-4DFA-965B-308896D3C47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5D762C-4FAD-42AB-87FD-D80437A8485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49E406-FA7F-48C7-8E31-97CA9330449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5">
            <a:extLst>
              <a:ext uri="{FF2B5EF4-FFF2-40B4-BE49-F238E27FC236}">
                <a16:creationId xmlns:a16="http://schemas.microsoft.com/office/drawing/2014/main" id="{21C89D75-821B-43D3-B1C8-14C7DBF5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102445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Pedaling Down the Pipeline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8DB995-7ACA-4CD7-95FE-26EB3A80478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21">
            <a:extLst>
              <a:ext uri="{FF2B5EF4-FFF2-40B4-BE49-F238E27FC236}">
                <a16:creationId xmlns:a16="http://schemas.microsoft.com/office/drawing/2014/main" id="{C95B2073-0460-4677-B532-560D21FCADF7}"/>
              </a:ext>
            </a:extLst>
          </p:cNvPr>
          <p:cNvSpPr txBox="1">
            <a:spLocks/>
          </p:cNvSpPr>
          <p:nvPr/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/>
              <a:t>Data Sources</a:t>
            </a:r>
            <a:endParaRPr lang="en-US" sz="2800" b="1" dirty="0"/>
          </a:p>
        </p:txBody>
      </p:sp>
      <p:pic>
        <p:nvPicPr>
          <p:cNvPr id="36" name="Picture 2" descr="Image result for blue bikes logo">
            <a:extLst>
              <a:ext uri="{FF2B5EF4-FFF2-40B4-BE49-F238E27FC236}">
                <a16:creationId xmlns:a16="http://schemas.microsoft.com/office/drawing/2014/main" id="{4663BC74-53EF-43E6-B1CB-CCB6987F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4" y="5699738"/>
            <a:ext cx="2006814" cy="13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Related image">
            <a:extLst>
              <a:ext uri="{FF2B5EF4-FFF2-40B4-BE49-F238E27FC236}">
                <a16:creationId xmlns:a16="http://schemas.microsoft.com/office/drawing/2014/main" id="{3A6099C5-4683-4097-8C06-C1486348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3" y="5943599"/>
            <a:ext cx="824659" cy="8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9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ctr"/>
            <a:r>
              <a:rPr lang="en-US" sz="2800" b="1" dirty="0"/>
              <a:t>Weather Data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53469" y="1700966"/>
            <a:ext cx="3625676" cy="580806"/>
          </a:xfrm>
        </p:spPr>
        <p:txBody>
          <a:bodyPr/>
          <a:lstStyle/>
          <a:p>
            <a:pPr algn="ctr"/>
            <a:r>
              <a:rPr lang="en-US" sz="3200" b="1" dirty="0"/>
              <a:t>Bike Data</a:t>
            </a:r>
          </a:p>
        </p:txBody>
      </p:sp>
      <p:pic>
        <p:nvPicPr>
          <p:cNvPr id="29" name="Content Placeholder 36">
            <a:extLst>
              <a:ext uri="{FF2B5EF4-FFF2-40B4-BE49-F238E27FC236}">
                <a16:creationId xmlns:a16="http://schemas.microsoft.com/office/drawing/2014/main" id="{11CAAB1D-1C3B-4049-BAC1-7B3482A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8" y="3329686"/>
            <a:ext cx="1078053" cy="1136326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0108B7-EDB1-4F92-8C3A-1063F8898C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62" y="3322271"/>
            <a:ext cx="1078053" cy="1078053"/>
          </a:xfrm>
        </p:spPr>
      </p:pic>
      <p:pic>
        <p:nvPicPr>
          <p:cNvPr id="31" name="Content Placeholder 29">
            <a:extLst>
              <a:ext uri="{FF2B5EF4-FFF2-40B4-BE49-F238E27FC236}">
                <a16:creationId xmlns:a16="http://schemas.microsoft.com/office/drawing/2014/main" id="{03D8D492-193D-40F0-9D58-B36F1E3F0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0" y="3322271"/>
            <a:ext cx="1078053" cy="1078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0C24A-ADC7-4DE7-BC0A-EF45B31F9B0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62B6F-2ACB-4DB0-9D2A-D735448167A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10893797-D068-4A6D-8DCF-F1BAA4AA7734}"/>
              </a:ext>
            </a:extLst>
          </p:cNvPr>
          <p:cNvSpPr txBox="1">
            <a:spLocks/>
          </p:cNvSpPr>
          <p:nvPr/>
        </p:nvSpPr>
        <p:spPr>
          <a:xfrm>
            <a:off x="838200" y="323085"/>
            <a:ext cx="10515600" cy="102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PEDALING DOWN THE PIPELINE</a:t>
            </a:r>
          </a:p>
        </p:txBody>
      </p:sp>
      <p:sp>
        <p:nvSpPr>
          <p:cNvPr id="33" name="Content Placeholder 21">
            <a:extLst>
              <a:ext uri="{FF2B5EF4-FFF2-40B4-BE49-F238E27FC236}">
                <a16:creationId xmlns:a16="http://schemas.microsoft.com/office/drawing/2014/main" id="{F496AC32-6CA6-440E-92B1-1E8B07E5DF6D}"/>
              </a:ext>
            </a:extLst>
          </p:cNvPr>
          <p:cNvSpPr txBox="1">
            <a:spLocks/>
          </p:cNvSpPr>
          <p:nvPr/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/>
              <a:t>Data Sources</a:t>
            </a:r>
            <a:endParaRPr lang="en-US" sz="2800" b="1" dirty="0"/>
          </a:p>
        </p:txBody>
      </p:sp>
      <p:pic>
        <p:nvPicPr>
          <p:cNvPr id="34" name="Picture 2" descr="Image result for blue bikes logo">
            <a:extLst>
              <a:ext uri="{FF2B5EF4-FFF2-40B4-BE49-F238E27FC236}">
                <a16:creationId xmlns:a16="http://schemas.microsoft.com/office/drawing/2014/main" id="{1D17DD32-2F9C-44CA-95EE-1CCAA809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4" y="5699738"/>
            <a:ext cx="2006814" cy="13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1017245C-2C98-48C7-8B76-6A0754F4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3" y="5943599"/>
            <a:ext cx="824659" cy="8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47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700966"/>
            <a:ext cx="2700338" cy="647921"/>
          </a:xfrm>
        </p:spPr>
        <p:txBody>
          <a:bodyPr/>
          <a:lstStyle/>
          <a:p>
            <a:pPr algn="ctr"/>
            <a:r>
              <a:rPr lang="en-US" sz="3200" b="1" dirty="0"/>
              <a:t>Merged Data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ctr"/>
            <a:r>
              <a:rPr lang="en-US" sz="2800" b="1" dirty="0"/>
              <a:t>Weather Data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53469" y="1700966"/>
            <a:ext cx="3625676" cy="580806"/>
          </a:xfrm>
        </p:spPr>
        <p:txBody>
          <a:bodyPr/>
          <a:lstStyle/>
          <a:p>
            <a:pPr algn="ctr"/>
            <a:r>
              <a:rPr lang="en-US" sz="3200" b="1" dirty="0"/>
              <a:t>Bike Data</a:t>
            </a:r>
          </a:p>
        </p:txBody>
      </p:sp>
      <p:pic>
        <p:nvPicPr>
          <p:cNvPr id="28" name="Content Placeholder 33">
            <a:extLst>
              <a:ext uri="{FF2B5EF4-FFF2-40B4-BE49-F238E27FC236}">
                <a16:creationId xmlns:a16="http://schemas.microsoft.com/office/drawing/2014/main" id="{15E83514-555E-4A4A-9B76-6D02D203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5" y="3341640"/>
            <a:ext cx="1136326" cy="1136326"/>
          </a:xfrm>
          <a:prstGeom prst="rect">
            <a:avLst/>
          </a:prstGeom>
        </p:spPr>
      </p:pic>
      <p:pic>
        <p:nvPicPr>
          <p:cNvPr id="29" name="Content Placeholder 36">
            <a:extLst>
              <a:ext uri="{FF2B5EF4-FFF2-40B4-BE49-F238E27FC236}">
                <a16:creationId xmlns:a16="http://schemas.microsoft.com/office/drawing/2014/main" id="{11CAAB1D-1C3B-4049-BAC1-7B3482AF9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8" y="3329686"/>
            <a:ext cx="1078053" cy="1136326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0108B7-EDB1-4F92-8C3A-1063F8898C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62" y="3322271"/>
            <a:ext cx="1078053" cy="1078053"/>
          </a:xfrm>
        </p:spPr>
      </p:pic>
      <p:pic>
        <p:nvPicPr>
          <p:cNvPr id="31" name="Content Placeholder 29">
            <a:extLst>
              <a:ext uri="{FF2B5EF4-FFF2-40B4-BE49-F238E27FC236}">
                <a16:creationId xmlns:a16="http://schemas.microsoft.com/office/drawing/2014/main" id="{03D8D492-193D-40F0-9D58-B36F1E3F0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0" y="3322271"/>
            <a:ext cx="1078053" cy="1078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85B90-BBED-4F72-9536-36ABC9B54C5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E821E230-C7B9-447E-90CF-FA60799C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102445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Pedaling Down the Pipeline</a:t>
            </a:r>
          </a:p>
        </p:txBody>
      </p:sp>
      <p:sp>
        <p:nvSpPr>
          <p:cNvPr id="33" name="Content Placeholder 21">
            <a:extLst>
              <a:ext uri="{FF2B5EF4-FFF2-40B4-BE49-F238E27FC236}">
                <a16:creationId xmlns:a16="http://schemas.microsoft.com/office/drawing/2014/main" id="{6822B9A5-ED69-4A2E-8416-E05DE4E6311C}"/>
              </a:ext>
            </a:extLst>
          </p:cNvPr>
          <p:cNvSpPr txBox="1">
            <a:spLocks/>
          </p:cNvSpPr>
          <p:nvPr/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/>
              <a:t>Data Sources</a:t>
            </a:r>
            <a:endParaRPr lang="en-US" sz="2800" b="1" dirty="0"/>
          </a:p>
        </p:txBody>
      </p:sp>
      <p:pic>
        <p:nvPicPr>
          <p:cNvPr id="34" name="Picture 2" descr="Image result for blue bikes logo">
            <a:extLst>
              <a:ext uri="{FF2B5EF4-FFF2-40B4-BE49-F238E27FC236}">
                <a16:creationId xmlns:a16="http://schemas.microsoft.com/office/drawing/2014/main" id="{F977E11F-3429-46A5-8687-6BBB30D4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4" y="5699738"/>
            <a:ext cx="2006814" cy="13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4E620310-A379-4A46-B6F4-F07B2BCE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3" y="5943599"/>
            <a:ext cx="824659" cy="8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63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ctr"/>
            <a:r>
              <a:rPr lang="en-US" sz="2800" b="1" dirty="0"/>
              <a:t>Analyze &amp; Visualize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700966"/>
            <a:ext cx="2700338" cy="647921"/>
          </a:xfrm>
        </p:spPr>
        <p:txBody>
          <a:bodyPr/>
          <a:lstStyle/>
          <a:p>
            <a:pPr algn="ctr"/>
            <a:r>
              <a:rPr lang="en-US" sz="3200" b="1" dirty="0"/>
              <a:t>Merged Data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ctr"/>
            <a:r>
              <a:rPr lang="en-US" sz="2800" b="1" dirty="0"/>
              <a:t>Weather Data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53469" y="1700966"/>
            <a:ext cx="3625676" cy="580806"/>
          </a:xfrm>
        </p:spPr>
        <p:txBody>
          <a:bodyPr/>
          <a:lstStyle/>
          <a:p>
            <a:pPr algn="ctr"/>
            <a:r>
              <a:rPr lang="en-US" sz="3200" b="1" dirty="0"/>
              <a:t>Bike Data</a:t>
            </a:r>
          </a:p>
        </p:txBody>
      </p:sp>
      <p:pic>
        <p:nvPicPr>
          <p:cNvPr id="28" name="Content Placeholder 33">
            <a:extLst>
              <a:ext uri="{FF2B5EF4-FFF2-40B4-BE49-F238E27FC236}">
                <a16:creationId xmlns:a16="http://schemas.microsoft.com/office/drawing/2014/main" id="{15E83514-555E-4A4A-9B76-6D02D203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5" y="3341640"/>
            <a:ext cx="1136326" cy="1136326"/>
          </a:xfrm>
          <a:prstGeom prst="rect">
            <a:avLst/>
          </a:prstGeom>
        </p:spPr>
      </p:pic>
      <p:pic>
        <p:nvPicPr>
          <p:cNvPr id="29" name="Content Placeholder 36">
            <a:extLst>
              <a:ext uri="{FF2B5EF4-FFF2-40B4-BE49-F238E27FC236}">
                <a16:creationId xmlns:a16="http://schemas.microsoft.com/office/drawing/2014/main" id="{11CAAB1D-1C3B-4049-BAC1-7B3482AF9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8" y="3329686"/>
            <a:ext cx="1078053" cy="1136326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0108B7-EDB1-4F92-8C3A-1063F8898C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62" y="3322271"/>
            <a:ext cx="1078053" cy="1078053"/>
          </a:xfrm>
        </p:spPr>
      </p:pic>
      <p:pic>
        <p:nvPicPr>
          <p:cNvPr id="31" name="Content Placeholder 29">
            <a:extLst>
              <a:ext uri="{FF2B5EF4-FFF2-40B4-BE49-F238E27FC236}">
                <a16:creationId xmlns:a16="http://schemas.microsoft.com/office/drawing/2014/main" id="{03D8D492-193D-40F0-9D58-B36F1E3F0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0" y="3322271"/>
            <a:ext cx="1078053" cy="1078053"/>
          </a:xfrm>
          <a:prstGeom prst="rect">
            <a:avLst/>
          </a:prstGeom>
        </p:spPr>
      </p:pic>
      <p:pic>
        <p:nvPicPr>
          <p:cNvPr id="32" name="Picture 2" descr="Image result for analysis image">
            <a:extLst>
              <a:ext uri="{FF2B5EF4-FFF2-40B4-BE49-F238E27FC236}">
                <a16:creationId xmlns:a16="http://schemas.microsoft.com/office/drawing/2014/main" id="{D5DFF465-BB83-4D0A-A237-64FC4305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7804" y="3297135"/>
            <a:ext cx="1166391" cy="10205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5">
            <a:extLst>
              <a:ext uri="{FF2B5EF4-FFF2-40B4-BE49-F238E27FC236}">
                <a16:creationId xmlns:a16="http://schemas.microsoft.com/office/drawing/2014/main" id="{2CA8309E-D769-4ADE-9AF4-DC09E989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102445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Pedaling Down the Pipeline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BD4AD474-D128-4016-A764-70E2E437591B}"/>
              </a:ext>
            </a:extLst>
          </p:cNvPr>
          <p:cNvSpPr txBox="1">
            <a:spLocks/>
          </p:cNvSpPr>
          <p:nvPr/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/>
              <a:t>Data Sources</a:t>
            </a:r>
            <a:endParaRPr lang="en-US" sz="2800" b="1" dirty="0"/>
          </a:p>
        </p:txBody>
      </p:sp>
      <p:pic>
        <p:nvPicPr>
          <p:cNvPr id="21" name="Picture 2" descr="Image result for blue bikes logo">
            <a:extLst>
              <a:ext uri="{FF2B5EF4-FFF2-40B4-BE49-F238E27FC236}">
                <a16:creationId xmlns:a16="http://schemas.microsoft.com/office/drawing/2014/main" id="{B222A755-36B4-4193-919F-764EF42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4" y="5699738"/>
            <a:ext cx="2006814" cy="13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BA520B12-A7B4-40BE-88A7-A74F9BEF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3" y="5943599"/>
            <a:ext cx="824659" cy="8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8771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432</TotalTime>
  <Words>585</Words>
  <Application>Microsoft Office PowerPoint</Application>
  <PresentationFormat>Widescreen</PresentationFormat>
  <Paragraphs>103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Droplet</vt:lpstr>
      <vt:lpstr>Office Theme</vt:lpstr>
      <vt:lpstr>Influence of weather on participation in bike-share programs</vt:lpstr>
      <vt:lpstr>Agenda</vt:lpstr>
      <vt:lpstr>Project Team</vt:lpstr>
      <vt:lpstr>Things that make you go, hmmm</vt:lpstr>
      <vt:lpstr>Pedaling Down the Pipeline</vt:lpstr>
      <vt:lpstr>Pedaling Down the Pipeline</vt:lpstr>
      <vt:lpstr>PowerPoint Presentation</vt:lpstr>
      <vt:lpstr>Pedaling Down the Pipeline</vt:lpstr>
      <vt:lpstr>Pedaling Down the Pipeline</vt:lpstr>
      <vt:lpstr>PowerPoint Presentation</vt:lpstr>
      <vt:lpstr>Month: Average Temp</vt:lpstr>
      <vt:lpstr>Month: Average Trip Duration</vt:lpstr>
      <vt:lpstr>Month: Count of Rides</vt:lpstr>
      <vt:lpstr>Daily: Impact of Temperature on Rides</vt:lpstr>
      <vt:lpstr>Hour: Ride Count by Weather Type</vt:lpstr>
      <vt:lpstr>Additional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Seymour, Josh</dc:creator>
  <cp:lastModifiedBy>Seymour, Josh</cp:lastModifiedBy>
  <cp:revision>42</cp:revision>
  <dcterms:created xsi:type="dcterms:W3CDTF">2019-07-12T23:47:15Z</dcterms:created>
  <dcterms:modified xsi:type="dcterms:W3CDTF">2019-07-13T17:09:11Z</dcterms:modified>
</cp:coreProperties>
</file>